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6" r:id="rId4"/>
    <p:sldId id="258" r:id="rId5"/>
    <p:sldId id="260" r:id="rId6"/>
    <p:sldId id="259" r:id="rId7"/>
    <p:sldId id="262" r:id="rId8"/>
    <p:sldId id="263" r:id="rId9"/>
    <p:sldId id="264" r:id="rId10"/>
    <p:sldId id="265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52"/>
    <p:restoredTop sz="94646"/>
  </p:normalViewPr>
  <p:slideViewPr>
    <p:cSldViewPr snapToGrid="0" snapToObjects="1">
      <p:cViewPr varScale="1">
        <p:scale>
          <a:sx n="114" d="100"/>
          <a:sy n="114" d="100"/>
        </p:scale>
        <p:origin x="3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5.png>
</file>

<file path=ppt/media/image16.png>
</file>

<file path=ppt/media/image4.png>
</file>

<file path=ppt/media/image47.png>
</file>

<file path=ppt/media/image48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12943-E35C-BB4C-989A-5B232C0E15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0E72A6-CB7D-9149-A856-E74BB858BD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0D49D-44CC-FF49-8898-150F39E5B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76954-6F83-C747-B5DD-076008903C9E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BBC3B-BBF8-1040-A368-5E47568F8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3127F0-6073-8743-BEF2-24C00270C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3DA29-AB88-1F4C-A8F6-E914F56B3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46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986DD-B81A-1F44-9648-CF8A131CE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E61D19-01EF-2C4C-980B-BC96A748BE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35DBEA-F05D-DE4A-9CD0-EE168A1C8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76954-6F83-C747-B5DD-076008903C9E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31CEA-06F6-524F-B7E3-30451AD5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44FDA-067F-C847-99FA-BC7D7B66D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3DA29-AB88-1F4C-A8F6-E914F56B3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696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4C8CA6-88C9-EA41-A3F3-82FA38CB7F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DFF853-8D6C-FF49-91A0-B3DF719972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94BB6-3DB5-564B-9D4A-14FC6E806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76954-6F83-C747-B5DD-076008903C9E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17AFB-6BF6-2B4B-BF32-DB3E4ACB9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82197-856E-EB42-8D1C-198373897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3DA29-AB88-1F4C-A8F6-E914F56B3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682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C5FE7-985F-D44E-A02B-AAFBF6D41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D0C67-AF45-F643-BEFD-B5EEF1851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7F1A21-D9C2-AA43-99D0-A28A6F44F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76954-6F83-C747-B5DD-076008903C9E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B57C65-2DA9-A54B-B5CA-A7829178C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17A36B-ECFC-5449-B7DF-C87040602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3DA29-AB88-1F4C-A8F6-E914F56B3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89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14D9C-FA42-4549-B785-8E0416BA5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75CD6C-1398-E945-8FEC-3E529C2A6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5057B5-9C64-BC43-802E-4EEF2233F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76954-6F83-C747-B5DD-076008903C9E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2DEDF-8483-1E4A-9C93-08EB32C3E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C79C9-23EF-2642-B557-E779D12C5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3DA29-AB88-1F4C-A8F6-E914F56B3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460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5EFFB-2012-D941-A11F-7E13225FB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B1CBC-5FF6-584C-9793-4A365EB49D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2F7CBE-8730-1A44-B553-9B94582ED2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A51EDF-21B7-9747-8D3F-B5875A0CF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76954-6F83-C747-B5DD-076008903C9E}" type="datetimeFigureOut">
              <a:rPr lang="en-US" smtClean="0"/>
              <a:t>2/3/20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CF1E28-5698-1D4A-A0E6-97FF1BBC5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606900-F029-A645-B86B-379927D07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3DA29-AB88-1F4C-A8F6-E914F56B3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03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B502E-A182-1F4A-8C67-E718D6D2D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C3ECCC-D35F-384B-BACD-7E062B1779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8737A6-BC71-2D48-BBAD-21017C6347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29C266-4B42-214D-BF24-33707CF1B9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54B5C3-AC7E-0C4D-9566-B1962852AB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E99376-0AF3-2642-B202-6A6331143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76954-6F83-C747-B5DD-076008903C9E}" type="datetimeFigureOut">
              <a:rPr lang="en-US" smtClean="0"/>
              <a:t>2/3/20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54663D-81D2-1442-B21E-C5717C615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E83920-37DA-AF43-B86F-70871E7A2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3DA29-AB88-1F4C-A8F6-E914F56B3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315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C4186-FAB4-254F-A177-0012A5EB8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3839EF-094C-4F43-870F-A32E98348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76954-6F83-C747-B5DD-076008903C9E}" type="datetimeFigureOut">
              <a:rPr lang="en-US" smtClean="0"/>
              <a:t>2/3/20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A1A9C7-C73C-384A-BCDE-DE68F6263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0B8861-B666-034E-B676-ADB57E7E6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3DA29-AB88-1F4C-A8F6-E914F56B3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7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ABFA94-A6B3-4C44-8444-7756F0F74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76954-6F83-C747-B5DD-076008903C9E}" type="datetimeFigureOut">
              <a:rPr lang="en-US" smtClean="0"/>
              <a:t>2/3/20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05E113-4A2A-9143-96F8-D7D4C6565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C786FB-D38B-8A47-82A2-3AA62BD77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3DA29-AB88-1F4C-A8F6-E914F56B3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047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A3146-AA64-394E-A1DF-A1B239DC2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A7DDF-5FDE-6346-963B-5AD8073D08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B865C2-E8C0-434E-957E-A3C95F8DD1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91FC01-D28C-CD4D-A0F3-83430495A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76954-6F83-C747-B5DD-076008903C9E}" type="datetimeFigureOut">
              <a:rPr lang="en-US" smtClean="0"/>
              <a:t>2/3/20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ED3C17-618C-D64C-8401-FA7550619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B484E1-0C54-C049-93D3-6BDD90CB2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3DA29-AB88-1F4C-A8F6-E914F56B3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194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12259-7B1C-C04B-95D9-F8B2BDA68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104423-2EB6-504A-83CA-246FCD6745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2840B9-CFA9-9444-9A95-39B6536E69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B1F57-DB76-2C4E-9E32-71F8B1272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76954-6F83-C747-B5DD-076008903C9E}" type="datetimeFigureOut">
              <a:rPr lang="en-US" smtClean="0"/>
              <a:t>2/3/20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B2DD80-6154-CE41-858C-8EBD526B8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EF4B00-0BE6-6744-BD29-657F19000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3DA29-AB88-1F4C-A8F6-E914F56B3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105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4FC65B-3BCD-1146-A0DF-784FF7D7E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579A98-C1DD-CD47-BA16-79C4C23E8C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48580E-8EA3-F340-BA17-7C24AD7B73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076954-6F83-C747-B5DD-076008903C9E}" type="datetimeFigureOut">
              <a:rPr lang="en-US" smtClean="0"/>
              <a:t>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89AC2D-6AA2-6746-862D-48B11D00AF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51B72-0A18-E640-8749-8DA2203942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63DA29-AB88-1F4C-A8F6-E914F56B3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311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emf"/><Relationship Id="rId3" Type="http://schemas.openxmlformats.org/officeDocument/2006/relationships/image" Target="../media/image49.emf"/><Relationship Id="rId7" Type="http://schemas.openxmlformats.org/officeDocument/2006/relationships/image" Target="../media/image53.emf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emf"/><Relationship Id="rId11" Type="http://schemas.openxmlformats.org/officeDocument/2006/relationships/image" Target="../media/image57.emf"/><Relationship Id="rId5" Type="http://schemas.openxmlformats.org/officeDocument/2006/relationships/image" Target="../media/image51.emf"/><Relationship Id="rId10" Type="http://schemas.openxmlformats.org/officeDocument/2006/relationships/image" Target="../media/image56.emf"/><Relationship Id="rId4" Type="http://schemas.openxmlformats.org/officeDocument/2006/relationships/image" Target="../media/image50.emf"/><Relationship Id="rId9" Type="http://schemas.openxmlformats.org/officeDocument/2006/relationships/image" Target="../media/image5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11" Type="http://schemas.openxmlformats.org/officeDocument/2006/relationships/image" Target="../media/image14.emf"/><Relationship Id="rId5" Type="http://schemas.openxmlformats.org/officeDocument/2006/relationships/image" Target="../media/image8.emf"/><Relationship Id="rId10" Type="http://schemas.openxmlformats.org/officeDocument/2006/relationships/image" Target="../media/image13.emf"/><Relationship Id="rId4" Type="http://schemas.openxmlformats.org/officeDocument/2006/relationships/image" Target="../media/image7.emf"/><Relationship Id="rId9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13" Type="http://schemas.openxmlformats.org/officeDocument/2006/relationships/image" Target="../media/image27.emf"/><Relationship Id="rId18" Type="http://schemas.openxmlformats.org/officeDocument/2006/relationships/image" Target="../media/image32.emf"/><Relationship Id="rId26" Type="http://schemas.openxmlformats.org/officeDocument/2006/relationships/image" Target="../media/image40.emf"/><Relationship Id="rId3" Type="http://schemas.openxmlformats.org/officeDocument/2006/relationships/image" Target="../media/image17.emf"/><Relationship Id="rId21" Type="http://schemas.openxmlformats.org/officeDocument/2006/relationships/image" Target="../media/image35.emf"/><Relationship Id="rId7" Type="http://schemas.openxmlformats.org/officeDocument/2006/relationships/image" Target="../media/image21.emf"/><Relationship Id="rId12" Type="http://schemas.openxmlformats.org/officeDocument/2006/relationships/image" Target="../media/image26.emf"/><Relationship Id="rId17" Type="http://schemas.openxmlformats.org/officeDocument/2006/relationships/image" Target="../media/image31.emf"/><Relationship Id="rId25" Type="http://schemas.openxmlformats.org/officeDocument/2006/relationships/image" Target="../media/image39.emf"/><Relationship Id="rId2" Type="http://schemas.openxmlformats.org/officeDocument/2006/relationships/image" Target="../media/image15.png"/><Relationship Id="rId16" Type="http://schemas.openxmlformats.org/officeDocument/2006/relationships/image" Target="../media/image30.emf"/><Relationship Id="rId20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11" Type="http://schemas.openxmlformats.org/officeDocument/2006/relationships/image" Target="../media/image25.emf"/><Relationship Id="rId24" Type="http://schemas.openxmlformats.org/officeDocument/2006/relationships/image" Target="../media/image38.emf"/><Relationship Id="rId5" Type="http://schemas.openxmlformats.org/officeDocument/2006/relationships/image" Target="../media/image19.emf"/><Relationship Id="rId15" Type="http://schemas.openxmlformats.org/officeDocument/2006/relationships/image" Target="../media/image29.emf"/><Relationship Id="rId23" Type="http://schemas.openxmlformats.org/officeDocument/2006/relationships/image" Target="../media/image37.emf"/><Relationship Id="rId10" Type="http://schemas.openxmlformats.org/officeDocument/2006/relationships/image" Target="../media/image24.emf"/><Relationship Id="rId19" Type="http://schemas.openxmlformats.org/officeDocument/2006/relationships/image" Target="../media/image33.emf"/><Relationship Id="rId4" Type="http://schemas.openxmlformats.org/officeDocument/2006/relationships/image" Target="../media/image18.emf"/><Relationship Id="rId9" Type="http://schemas.openxmlformats.org/officeDocument/2006/relationships/image" Target="../media/image23.emf"/><Relationship Id="rId14" Type="http://schemas.openxmlformats.org/officeDocument/2006/relationships/image" Target="../media/image28.emf"/><Relationship Id="rId22" Type="http://schemas.openxmlformats.org/officeDocument/2006/relationships/image" Target="../media/image36.emf"/><Relationship Id="rId27" Type="http://schemas.openxmlformats.org/officeDocument/2006/relationships/image" Target="../media/image41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43.emf"/><Relationship Id="rId7" Type="http://schemas.openxmlformats.org/officeDocument/2006/relationships/image" Target="../media/image46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45.emf"/><Relationship Id="rId4" Type="http://schemas.openxmlformats.org/officeDocument/2006/relationships/image" Target="../media/image4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4FDEF-7D63-0B44-B70A-1387F94B3D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79562"/>
            <a:ext cx="12192000" cy="2387600"/>
          </a:xfrm>
        </p:spPr>
        <p:txBody>
          <a:bodyPr>
            <a:normAutofit/>
          </a:bodyPr>
          <a:lstStyle/>
          <a:p>
            <a:r>
              <a:rPr lang="en-US" sz="4800" dirty="0"/>
              <a:t>Demonstration of</a:t>
            </a:r>
            <a:br>
              <a:rPr lang="en-US" sz="4800" dirty="0"/>
            </a:br>
            <a:r>
              <a:rPr lang="en-US" sz="4800" dirty="0"/>
              <a:t>the Implemented Arrest Front</a:t>
            </a:r>
            <a:br>
              <a:rPr lang="en-US" sz="4800" dirty="0"/>
            </a:br>
            <a:r>
              <a:rPr lang="en-US" sz="4800" dirty="0"/>
              <a:t> in the Sepal Model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79E3A8-1282-9942-8EDD-2CD2B06C2A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59237"/>
            <a:ext cx="9144000" cy="1655762"/>
          </a:xfrm>
        </p:spPr>
        <p:txBody>
          <a:bodyPr/>
          <a:lstStyle/>
          <a:p>
            <a:r>
              <a:rPr lang="en-US" dirty="0"/>
              <a:t>Shuyao Kong</a:t>
            </a:r>
          </a:p>
          <a:p>
            <a:r>
              <a:rPr lang="en-US" dirty="0"/>
              <a:t>2020-02-02</a:t>
            </a:r>
          </a:p>
        </p:txBody>
      </p:sp>
    </p:spTree>
    <p:extLst>
      <p:ext uri="{BB962C8B-B14F-4D97-AF65-F5344CB8AC3E}">
        <p14:creationId xmlns:p14="http://schemas.microsoft.com/office/powerpoint/2010/main" val="11287128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5AAA61E6-6612-EC4A-B9FF-A1BBF74A5904}"/>
              </a:ext>
            </a:extLst>
          </p:cNvPr>
          <p:cNvGrpSpPr/>
          <p:nvPr/>
        </p:nvGrpSpPr>
        <p:grpSpPr>
          <a:xfrm>
            <a:off x="677891" y="3167041"/>
            <a:ext cx="9921819" cy="3473418"/>
            <a:chOff x="1135090" y="3167041"/>
            <a:chExt cx="9921819" cy="347341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BFD6B98-5FEC-B948-8C14-FC522EE9E3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44055"/>
            <a:stretch/>
          </p:blipFill>
          <p:spPr>
            <a:xfrm>
              <a:off x="1135090" y="3167041"/>
              <a:ext cx="9921819" cy="3473418"/>
            </a:xfrm>
            <a:prstGeom prst="rect">
              <a:avLst/>
            </a:prstGeom>
          </p:spPr>
        </p:pic>
        <p:sp>
          <p:nvSpPr>
            <p:cNvPr id="26" name="Down Arrow 25">
              <a:extLst>
                <a:ext uri="{FF2B5EF4-FFF2-40B4-BE49-F238E27FC236}">
                  <a16:creationId xmlns:a16="http://schemas.microsoft.com/office/drawing/2014/main" id="{A2560D32-06E1-A343-B254-45AE096ADAFF}"/>
                </a:ext>
              </a:extLst>
            </p:cNvPr>
            <p:cNvSpPr/>
            <p:nvPr/>
          </p:nvSpPr>
          <p:spPr>
            <a:xfrm rot="13096685">
              <a:off x="1910642" y="5092087"/>
              <a:ext cx="149802" cy="513791"/>
            </a:xfrm>
            <a:prstGeom prst="downArrow">
              <a:avLst>
                <a:gd name="adj1" fmla="val 50000"/>
                <a:gd name="adj2" fmla="val 176744"/>
              </a:avLst>
            </a:prstGeom>
            <a:solidFill>
              <a:srgbClr val="FFFF00"/>
            </a:solidFill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A8D8176F-53FA-3446-A57A-B6B1ABDC40B0}"/>
              </a:ext>
            </a:extLst>
          </p:cNvPr>
          <p:cNvSpPr txBox="1">
            <a:spLocks/>
          </p:cNvSpPr>
          <p:nvPr/>
        </p:nvSpPr>
        <p:spPr>
          <a:xfrm>
            <a:off x="436755" y="0"/>
            <a:ext cx="11755245" cy="681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Growth rate pattern in the model differs from the real sepal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2443DFE-32BC-CB4E-A726-3CECE52E944E}"/>
              </a:ext>
            </a:extLst>
          </p:cNvPr>
          <p:cNvGrpSpPr/>
          <p:nvPr/>
        </p:nvGrpSpPr>
        <p:grpSpPr>
          <a:xfrm>
            <a:off x="1925097" y="217541"/>
            <a:ext cx="8341806" cy="3262240"/>
            <a:chOff x="2143474" y="217541"/>
            <a:chExt cx="8341806" cy="326224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4F9C4BCC-4CD4-844B-AA3A-46EB67B542B3}"/>
                </a:ext>
              </a:extLst>
            </p:cNvPr>
            <p:cNvGrpSpPr/>
            <p:nvPr/>
          </p:nvGrpSpPr>
          <p:grpSpPr>
            <a:xfrm>
              <a:off x="2143474" y="217541"/>
              <a:ext cx="8341806" cy="3044377"/>
              <a:chOff x="2631844" y="3451116"/>
              <a:chExt cx="8341806" cy="3044377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2C27F8A4-3694-D34B-B928-1BBA055DEEF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44991" r="44963"/>
              <a:stretch/>
            </p:blipFill>
            <p:spPr>
              <a:xfrm>
                <a:off x="2631844" y="3451116"/>
                <a:ext cx="390149" cy="2743200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99DF1DEC-2E62-374E-9D33-92FA687862D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41692" r="42414"/>
              <a:stretch/>
            </p:blipFill>
            <p:spPr>
              <a:xfrm>
                <a:off x="3056138" y="3451116"/>
                <a:ext cx="617240" cy="2743200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3D226079-3E75-A644-84E3-691AAAF4D6C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40756" r="39114"/>
              <a:stretch/>
            </p:blipFill>
            <p:spPr>
              <a:xfrm>
                <a:off x="3733356" y="3451116"/>
                <a:ext cx="781715" cy="2743200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B49D41EA-3F39-1240-A8C4-E4101DC11FF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38853" r="37870"/>
              <a:stretch/>
            </p:blipFill>
            <p:spPr>
              <a:xfrm>
                <a:off x="4438878" y="3451116"/>
                <a:ext cx="903964" cy="2743200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96833603-39B1-C043-B85E-96BB2B74FB3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37674" r="34133"/>
              <a:stretch/>
            </p:blipFill>
            <p:spPr>
              <a:xfrm>
                <a:off x="5213406" y="3451116"/>
                <a:ext cx="1094894" cy="2743200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718EC372-F62B-D345-8942-A36F38093F1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l="35464" r="32542"/>
              <a:stretch/>
            </p:blipFill>
            <p:spPr>
              <a:xfrm>
                <a:off x="6129452" y="3451116"/>
                <a:ext cx="1242498" cy="2743200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5AFCFEF0-3E03-8C40-B87D-9F2BE8B7C02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/>
              <a:srcRect l="34580" r="30062"/>
              <a:stretch/>
            </p:blipFill>
            <p:spPr>
              <a:xfrm>
                <a:off x="7147792" y="3451116"/>
                <a:ext cx="1373110" cy="2743200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7E452153-C0CF-8343-A2C9-37496B28A1D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l="35555" r="29087"/>
              <a:stretch/>
            </p:blipFill>
            <p:spPr>
              <a:xfrm>
                <a:off x="8372917" y="3451116"/>
                <a:ext cx="1373110" cy="2743200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1D6ECE09-F9C4-E04E-AFCE-AE48CBA8B55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1"/>
              <a:srcRect l="78186" r="10592" b="69716"/>
              <a:stretch/>
            </p:blipFill>
            <p:spPr>
              <a:xfrm>
                <a:off x="9672040" y="4014346"/>
                <a:ext cx="1301610" cy="2481147"/>
              </a:xfrm>
              <a:prstGeom prst="rect">
                <a:avLst/>
              </a:prstGeom>
            </p:spPr>
          </p:pic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804DD2C7-A3FE-0444-9F6F-A8F411FBB60F}"/>
                  </a:ext>
                </a:extLst>
              </p:cNvPr>
              <p:cNvSpPr txBox="1"/>
              <p:nvPr/>
            </p:nvSpPr>
            <p:spPr>
              <a:xfrm>
                <a:off x="9571681" y="3918359"/>
                <a:ext cx="13685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Growth Rate</a:t>
                </a:r>
              </a:p>
            </p:txBody>
          </p:sp>
        </p:grpSp>
        <p:sp>
          <p:nvSpPr>
            <p:cNvPr id="25" name="Down Arrow 24">
              <a:extLst>
                <a:ext uri="{FF2B5EF4-FFF2-40B4-BE49-F238E27FC236}">
                  <a16:creationId xmlns:a16="http://schemas.microsoft.com/office/drawing/2014/main" id="{60950593-1982-0442-BDEE-825D0E0791EC}"/>
                </a:ext>
              </a:extLst>
            </p:cNvPr>
            <p:cNvSpPr/>
            <p:nvPr/>
          </p:nvSpPr>
          <p:spPr>
            <a:xfrm rot="8900731">
              <a:off x="3013361" y="2965990"/>
              <a:ext cx="149802" cy="513791"/>
            </a:xfrm>
            <a:prstGeom prst="downArrow">
              <a:avLst>
                <a:gd name="adj1" fmla="val 50000"/>
                <a:gd name="adj2" fmla="val 176744"/>
              </a:avLst>
            </a:prstGeom>
            <a:solidFill>
              <a:srgbClr val="FFFF00"/>
            </a:solidFill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8A4561EB-0682-5647-9EE5-F1997EFDFCB3}"/>
              </a:ext>
            </a:extLst>
          </p:cNvPr>
          <p:cNvSpPr txBox="1"/>
          <p:nvPr/>
        </p:nvSpPr>
        <p:spPr>
          <a:xfrm>
            <a:off x="10599710" y="5809462"/>
            <a:ext cx="15103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Hervieux et al.,</a:t>
            </a:r>
            <a:br>
              <a:rPr lang="en-US" sz="1600" dirty="0"/>
            </a:br>
            <a:r>
              <a:rPr lang="en-US" sz="1600" dirty="0"/>
              <a:t>Current biology,</a:t>
            </a:r>
            <a:br>
              <a:rPr lang="en-US" sz="1600" dirty="0"/>
            </a:br>
            <a:r>
              <a:rPr lang="en-US" sz="1600" dirty="0"/>
              <a:t>2016</a:t>
            </a:r>
          </a:p>
        </p:txBody>
      </p:sp>
    </p:spTree>
    <p:extLst>
      <p:ext uri="{BB962C8B-B14F-4D97-AF65-F5344CB8AC3E}">
        <p14:creationId xmlns:p14="http://schemas.microsoft.com/office/powerpoint/2010/main" val="3941785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FD6B98-5FEC-B948-8C14-FC522EE9E3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4055"/>
          <a:stretch/>
        </p:blipFill>
        <p:spPr>
          <a:xfrm>
            <a:off x="677891" y="3167041"/>
            <a:ext cx="9921819" cy="347341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8D8176F-53FA-3446-A57A-B6B1ABDC40B0}"/>
              </a:ext>
            </a:extLst>
          </p:cNvPr>
          <p:cNvSpPr txBox="1">
            <a:spLocks/>
          </p:cNvSpPr>
          <p:nvPr/>
        </p:nvSpPr>
        <p:spPr>
          <a:xfrm>
            <a:off x="436755" y="0"/>
            <a:ext cx="11755245" cy="681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Growth rate pattern in the model differs from the real sepal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4561EB-0682-5647-9EE5-F1997EFDFCB3}"/>
              </a:ext>
            </a:extLst>
          </p:cNvPr>
          <p:cNvSpPr txBox="1"/>
          <p:nvPr/>
        </p:nvSpPr>
        <p:spPr>
          <a:xfrm>
            <a:off x="10599710" y="5809462"/>
            <a:ext cx="15103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Hervieux et al.,</a:t>
            </a:r>
            <a:br>
              <a:rPr lang="en-US" sz="1600" dirty="0"/>
            </a:br>
            <a:r>
              <a:rPr lang="en-US" sz="1600" dirty="0"/>
              <a:t>Current biology,</a:t>
            </a:r>
            <a:br>
              <a:rPr lang="en-US" sz="1600" dirty="0"/>
            </a:br>
            <a:r>
              <a:rPr lang="en-US" sz="1600" dirty="0"/>
              <a:t>2016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86AC7CF-2519-E142-9144-0DC993F79256}"/>
              </a:ext>
            </a:extLst>
          </p:cNvPr>
          <p:cNvGrpSpPr/>
          <p:nvPr/>
        </p:nvGrpSpPr>
        <p:grpSpPr>
          <a:xfrm>
            <a:off x="7581808" y="679364"/>
            <a:ext cx="3017902" cy="2367893"/>
            <a:chOff x="7076992" y="690966"/>
            <a:chExt cx="3017902" cy="236789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FC2AB3A-518B-0346-9821-D86600BBFF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509" t="21948" r="29620"/>
            <a:stretch/>
          </p:blipFill>
          <p:spPr>
            <a:xfrm>
              <a:off x="7076992" y="717884"/>
              <a:ext cx="1699015" cy="2184992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83F233CE-6DA4-5C4C-A73E-8C2112C10F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9617" t="1003" r="12808" b="71347"/>
            <a:stretch/>
          </p:blipFill>
          <p:spPr>
            <a:xfrm>
              <a:off x="9011704" y="873866"/>
              <a:ext cx="847494" cy="218499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DB7E6F3-531A-4F41-9EFD-15B52CC716B8}"/>
                </a:ext>
              </a:extLst>
            </p:cNvPr>
            <p:cNvSpPr txBox="1"/>
            <p:nvPr/>
          </p:nvSpPr>
          <p:spPr>
            <a:xfrm>
              <a:off x="8776007" y="690966"/>
              <a:ext cx="1318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Growth rate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5F2DF0A9-4931-9A4D-9373-C4DE5F21C48F}"/>
              </a:ext>
            </a:extLst>
          </p:cNvPr>
          <p:cNvSpPr txBox="1"/>
          <p:nvPr/>
        </p:nvSpPr>
        <p:spPr>
          <a:xfrm>
            <a:off x="1291248" y="1093782"/>
            <a:ext cx="60548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However, adding a growth inhibitor to the base</a:t>
            </a:r>
            <a:br>
              <a:rPr lang="en-US" sz="2400" dirty="0"/>
            </a:br>
            <a:r>
              <a:rPr lang="en-US" sz="2400" dirty="0"/>
              <a:t>produce weird-shaped, pointed sepals</a:t>
            </a:r>
          </a:p>
          <a:p>
            <a:r>
              <a:rPr lang="en-US" sz="2400" dirty="0"/>
              <a:t>(preliminary data)</a:t>
            </a:r>
          </a:p>
        </p:txBody>
      </p:sp>
      <p:sp>
        <p:nvSpPr>
          <p:cNvPr id="31" name="Down Arrow 30">
            <a:extLst>
              <a:ext uri="{FF2B5EF4-FFF2-40B4-BE49-F238E27FC236}">
                <a16:creationId xmlns:a16="http://schemas.microsoft.com/office/drawing/2014/main" id="{CEDA3E9A-2F26-F049-BB37-F665AADD0FAB}"/>
              </a:ext>
            </a:extLst>
          </p:cNvPr>
          <p:cNvSpPr/>
          <p:nvPr/>
        </p:nvSpPr>
        <p:spPr>
          <a:xfrm rot="13096685">
            <a:off x="3538720" y="4403626"/>
            <a:ext cx="149802" cy="513791"/>
          </a:xfrm>
          <a:prstGeom prst="downArrow">
            <a:avLst>
              <a:gd name="adj1" fmla="val 50000"/>
              <a:gd name="adj2" fmla="val 176744"/>
            </a:avLst>
          </a:prstGeom>
          <a:solidFill>
            <a:srgbClr val="FFFF00"/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Down Arrow 31">
            <a:extLst>
              <a:ext uri="{FF2B5EF4-FFF2-40B4-BE49-F238E27FC236}">
                <a16:creationId xmlns:a16="http://schemas.microsoft.com/office/drawing/2014/main" id="{55BA3335-8AFA-374C-9664-E57250AB90AE}"/>
              </a:ext>
            </a:extLst>
          </p:cNvPr>
          <p:cNvSpPr/>
          <p:nvPr/>
        </p:nvSpPr>
        <p:spPr>
          <a:xfrm rot="13096685">
            <a:off x="8138475" y="2882444"/>
            <a:ext cx="149802" cy="513791"/>
          </a:xfrm>
          <a:prstGeom prst="downArrow">
            <a:avLst>
              <a:gd name="adj1" fmla="val 50000"/>
              <a:gd name="adj2" fmla="val 176744"/>
            </a:avLst>
          </a:prstGeom>
          <a:solidFill>
            <a:srgbClr val="FFFF00"/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420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4B44E-32D3-B24B-9A53-963ACCEAA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755" y="0"/>
            <a:ext cx="11383537" cy="681037"/>
          </a:xfrm>
        </p:spPr>
        <p:txBody>
          <a:bodyPr>
            <a:normAutofit/>
          </a:bodyPr>
          <a:lstStyle/>
          <a:p>
            <a:r>
              <a:rPr lang="en-US" sz="3600" dirty="0"/>
              <a:t>Assumptions in the implemented arrest front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8814A-9B76-0D4A-89B7-E0C180B64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755" y="836340"/>
            <a:ext cx="11383537" cy="5340623"/>
          </a:xfrm>
        </p:spPr>
        <p:txBody>
          <a:bodyPr>
            <a:normAutofit/>
          </a:bodyPr>
          <a:lstStyle/>
          <a:p>
            <a:r>
              <a:rPr lang="en-US" sz="2400" dirty="0"/>
              <a:t>The sepal is able to sense its size relative to the range of the growth factor. When sepal height reaches a certain threshold, an arrest front (AF) is triggered at the sepal tip.</a:t>
            </a:r>
          </a:p>
          <a:p>
            <a:r>
              <a:rPr lang="en-US" sz="2400" dirty="0"/>
              <a:t>Subsequently, the AF propagates towards the base at a constant rate.</a:t>
            </a:r>
          </a:p>
          <a:p>
            <a:r>
              <a:rPr lang="en-US" sz="2400" dirty="0"/>
              <a:t>Two hypotheses on how ROS modulates sepal shape:</a:t>
            </a:r>
          </a:p>
          <a:p>
            <a:pPr lvl="1"/>
            <a:r>
              <a:rPr lang="en-US" sz="2000" dirty="0"/>
              <a:t>H1: ROS blocks plasmodesmata, which inhibits the diffusion of the growth factor</a:t>
            </a:r>
          </a:p>
          <a:p>
            <a:pPr lvl="1"/>
            <a:r>
              <a:rPr lang="en-US" sz="2000" dirty="0"/>
              <a:t>H2: ROS stiffens cell walls, so that the tissue beyond the AF increases its rigidity to K folds.</a:t>
            </a:r>
          </a:p>
        </p:txBody>
      </p:sp>
    </p:spTree>
    <p:extLst>
      <p:ext uri="{BB962C8B-B14F-4D97-AF65-F5344CB8AC3E}">
        <p14:creationId xmlns:p14="http://schemas.microsoft.com/office/powerpoint/2010/main" val="4091002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8814A-9B76-0D4A-89B7-E0C180B64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755" y="836340"/>
            <a:ext cx="11383537" cy="5709426"/>
          </a:xfrm>
        </p:spPr>
        <p:txBody>
          <a:bodyPr>
            <a:normAutofit/>
          </a:bodyPr>
          <a:lstStyle/>
          <a:p>
            <a:r>
              <a:rPr lang="en-US" sz="2400" dirty="0"/>
              <a:t>Two hypotheses on how ROS modulates sepal shape:</a:t>
            </a:r>
          </a:p>
          <a:p>
            <a:pPr lvl="1"/>
            <a:r>
              <a:rPr lang="en-US" sz="2000" dirty="0"/>
              <a:t>H1: ROS blocks plasmodesmata, which inhibits the diffusion of the growth factor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r>
              <a:rPr lang="en-US" sz="2400" dirty="0"/>
              <a:t>Therefore in the subsequent sections, we assume hypothesis 2 is correct</a:t>
            </a:r>
          </a:p>
          <a:p>
            <a:pPr lvl="1"/>
            <a:r>
              <a:rPr lang="en-US" sz="2000" dirty="0"/>
              <a:t>H2: ROS stiffens cell walls, so that the tissue beyond the AF increases its rigidity to K folds.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14B44E-32D3-B24B-9A53-963ACCEAA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755" y="0"/>
            <a:ext cx="11383537" cy="681037"/>
          </a:xfrm>
        </p:spPr>
        <p:txBody>
          <a:bodyPr>
            <a:normAutofit/>
          </a:bodyPr>
          <a:lstStyle/>
          <a:p>
            <a:r>
              <a:rPr lang="en-US" sz="3600" dirty="0"/>
              <a:t>Hypothesis 1 barely affects sepal shape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319DEF-140A-0C4D-A84A-5252E1EDDABF}"/>
              </a:ext>
            </a:extLst>
          </p:cNvPr>
          <p:cNvSpPr txBox="1"/>
          <p:nvPr/>
        </p:nvSpPr>
        <p:spPr>
          <a:xfrm>
            <a:off x="521486" y="4356417"/>
            <a:ext cx="2258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Arrest front decreases</a:t>
            </a:r>
            <a:br>
              <a:rPr lang="en-US" dirty="0"/>
            </a:br>
            <a:r>
              <a:rPr lang="en-US" dirty="0"/>
              <a:t>diffusion constant by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FB847C-307F-6040-B602-69E1D09327FF}"/>
              </a:ext>
            </a:extLst>
          </p:cNvPr>
          <p:cNvSpPr txBox="1"/>
          <p:nvPr/>
        </p:nvSpPr>
        <p:spPr>
          <a:xfrm>
            <a:off x="3374590" y="4583407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0%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FE8212-4BC2-5E4F-92A1-A48AB7545D3F}"/>
              </a:ext>
            </a:extLst>
          </p:cNvPr>
          <p:cNvSpPr txBox="1"/>
          <p:nvPr/>
        </p:nvSpPr>
        <p:spPr>
          <a:xfrm>
            <a:off x="5308506" y="4583407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C52C55-67F4-D549-ABF7-979E8AFB0C86}"/>
              </a:ext>
            </a:extLst>
          </p:cNvPr>
          <p:cNvSpPr txBox="1"/>
          <p:nvPr/>
        </p:nvSpPr>
        <p:spPr>
          <a:xfrm>
            <a:off x="7109753" y="4583407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0AFF68-60E6-F646-BF84-D9FAA7550059}"/>
              </a:ext>
            </a:extLst>
          </p:cNvPr>
          <p:cNvSpPr txBox="1"/>
          <p:nvPr/>
        </p:nvSpPr>
        <p:spPr>
          <a:xfrm>
            <a:off x="4979890" y="4947521"/>
            <a:ext cx="1241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Final shape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693C54E-32EB-AC40-AE46-9ECE260164C4}"/>
              </a:ext>
            </a:extLst>
          </p:cNvPr>
          <p:cNvCxnSpPr>
            <a:cxnSpLocks/>
          </p:cNvCxnSpPr>
          <p:nvPr/>
        </p:nvCxnSpPr>
        <p:spPr>
          <a:xfrm>
            <a:off x="2780438" y="4924690"/>
            <a:ext cx="560046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D90A0456-7749-664D-816B-96E9FCD007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568" r="31241"/>
          <a:stretch/>
        </p:blipFill>
        <p:spPr>
          <a:xfrm>
            <a:off x="6714086" y="925807"/>
            <a:ext cx="1666821" cy="3657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4918317-F0FB-D748-ADF9-CD954001D5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240" r="30728"/>
          <a:stretch/>
        </p:blipFill>
        <p:spPr>
          <a:xfrm>
            <a:off x="4760856" y="925807"/>
            <a:ext cx="1762157" cy="36576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E4C0EF8-6D82-A048-BE57-2EE2E83C72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361" r="29210"/>
          <a:stretch/>
        </p:blipFill>
        <p:spPr>
          <a:xfrm>
            <a:off x="2674318" y="925807"/>
            <a:ext cx="1989875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237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4B44E-32D3-B24B-9A53-963ACCEAA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755" y="0"/>
            <a:ext cx="11383537" cy="681037"/>
          </a:xfrm>
        </p:spPr>
        <p:txBody>
          <a:bodyPr>
            <a:normAutofit/>
          </a:bodyPr>
          <a:lstStyle/>
          <a:p>
            <a:r>
              <a:rPr lang="en-US" sz="3600" dirty="0"/>
              <a:t>Tuning parameters of the arrest front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8814A-9B76-0D4A-89B7-E0C180B64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755" y="836340"/>
            <a:ext cx="11383537" cy="5340623"/>
          </a:xfrm>
        </p:spPr>
        <p:txBody>
          <a:bodyPr>
            <a:normAutofit/>
          </a:bodyPr>
          <a:lstStyle/>
          <a:p>
            <a:r>
              <a:rPr lang="en-US" dirty="0"/>
              <a:t>Goals of tuning:</a:t>
            </a:r>
          </a:p>
          <a:p>
            <a:pPr lvl="1"/>
            <a:r>
              <a:rPr lang="en-US" dirty="0"/>
              <a:t>The </a:t>
            </a:r>
            <a:r>
              <a:rPr lang="en-US" dirty="0" err="1"/>
              <a:t>height:width</a:t>
            </a:r>
            <a:r>
              <a:rPr lang="en-US" dirty="0"/>
              <a:t> ratio of the mature sepal should be 3</a:t>
            </a:r>
          </a:p>
          <a:p>
            <a:pPr lvl="1"/>
            <a:r>
              <a:rPr lang="en-US" dirty="0"/>
              <a:t>The height ratio of the mature sepal to one in which AF is triggered should be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5A4F06-805A-B847-8BCD-E83000476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718" y="2191509"/>
            <a:ext cx="1798539" cy="441521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6976EA0-8F55-044D-95DA-2B720166D3C9}"/>
              </a:ext>
            </a:extLst>
          </p:cNvPr>
          <p:cNvSpPr txBox="1"/>
          <p:nvPr/>
        </p:nvSpPr>
        <p:spPr>
          <a:xfrm>
            <a:off x="9487896" y="6211669"/>
            <a:ext cx="25888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Hong et al,</a:t>
            </a:r>
            <a:br>
              <a:rPr lang="en-US" dirty="0"/>
            </a:br>
            <a:r>
              <a:rPr lang="en-US" dirty="0"/>
              <a:t>Developmental Cell, 2016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3135DA-8876-B542-A3CD-A8266B029C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8589"/>
          <a:stretch/>
        </p:blipFill>
        <p:spPr>
          <a:xfrm>
            <a:off x="3239126" y="2396648"/>
            <a:ext cx="8163296" cy="379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993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4B44E-32D3-B24B-9A53-963ACCEAA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755" y="0"/>
            <a:ext cx="11383537" cy="681037"/>
          </a:xfrm>
        </p:spPr>
        <p:txBody>
          <a:bodyPr>
            <a:normAutofit/>
          </a:bodyPr>
          <a:lstStyle/>
          <a:p>
            <a:r>
              <a:rPr lang="en-US" sz="3600" dirty="0"/>
              <a:t>Tuning parameters of the arrest front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8814A-9B76-0D4A-89B7-E0C180B64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755" y="836340"/>
            <a:ext cx="11383537" cy="5340623"/>
          </a:xfrm>
        </p:spPr>
        <p:txBody>
          <a:bodyPr>
            <a:normAutofit/>
          </a:bodyPr>
          <a:lstStyle/>
          <a:p>
            <a:r>
              <a:rPr lang="en-US" dirty="0"/>
              <a:t>Parameters that was tuned</a:t>
            </a:r>
          </a:p>
          <a:p>
            <a:pPr lvl="1"/>
            <a:r>
              <a:rPr lang="en-US" dirty="0"/>
              <a:t>The height of the sepal when AF is triggered</a:t>
            </a:r>
          </a:p>
          <a:p>
            <a:pPr lvl="1"/>
            <a:r>
              <a:rPr lang="en-US" dirty="0"/>
              <a:t>The propagation rate of the AF</a:t>
            </a:r>
          </a:p>
          <a:p>
            <a:pPr lvl="1"/>
            <a:r>
              <a:rPr lang="en-US" dirty="0"/>
              <a:t>The fold-change in rigidity due to ROS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976EA0-8F55-044D-95DA-2B720166D3C9}"/>
              </a:ext>
            </a:extLst>
          </p:cNvPr>
          <p:cNvSpPr txBox="1"/>
          <p:nvPr/>
        </p:nvSpPr>
        <p:spPr>
          <a:xfrm>
            <a:off x="9487896" y="6211669"/>
            <a:ext cx="25888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Hong et al,</a:t>
            </a:r>
            <a:br>
              <a:rPr lang="en-US" dirty="0"/>
            </a:br>
            <a:r>
              <a:rPr lang="en-US" dirty="0"/>
              <a:t>Developmental Cell, 2016</a:t>
            </a:r>
          </a:p>
        </p:txBody>
      </p:sp>
    </p:spTree>
    <p:extLst>
      <p:ext uri="{BB962C8B-B14F-4D97-AF65-F5344CB8AC3E}">
        <p14:creationId xmlns:p14="http://schemas.microsoft.com/office/powerpoint/2010/main" val="2109588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4B44E-32D3-B24B-9A53-963ACCEAA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755" y="0"/>
            <a:ext cx="11383537" cy="681037"/>
          </a:xfrm>
        </p:spPr>
        <p:txBody>
          <a:bodyPr>
            <a:normAutofit/>
          </a:bodyPr>
          <a:lstStyle/>
          <a:p>
            <a:r>
              <a:rPr lang="en-US" sz="3600" dirty="0"/>
              <a:t>The sepal model after parameter tuning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387E3623-ADFC-0545-B60C-6D5350E33C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8589"/>
          <a:stretch/>
        </p:blipFill>
        <p:spPr>
          <a:xfrm>
            <a:off x="1831354" y="3157741"/>
            <a:ext cx="7656542" cy="3561920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4F5EEABE-394C-9448-9C8C-52B3974A166D}"/>
              </a:ext>
            </a:extLst>
          </p:cNvPr>
          <p:cNvSpPr txBox="1"/>
          <p:nvPr/>
        </p:nvSpPr>
        <p:spPr>
          <a:xfrm>
            <a:off x="9487896" y="6211669"/>
            <a:ext cx="25888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Hong et al,</a:t>
            </a:r>
            <a:br>
              <a:rPr lang="en-US" dirty="0"/>
            </a:br>
            <a:r>
              <a:rPr lang="en-US" dirty="0"/>
              <a:t>Developmental Cell, 2016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A8CE2C1-8FC3-E147-AED7-B114164AACAF}"/>
              </a:ext>
            </a:extLst>
          </p:cNvPr>
          <p:cNvGrpSpPr/>
          <p:nvPr/>
        </p:nvGrpSpPr>
        <p:grpSpPr>
          <a:xfrm>
            <a:off x="2031922" y="613994"/>
            <a:ext cx="7611846" cy="2405408"/>
            <a:chOff x="2031922" y="613994"/>
            <a:chExt cx="7611846" cy="2405408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D65931A9-82B0-644E-863F-62045EAC8E48}"/>
                </a:ext>
              </a:extLst>
            </p:cNvPr>
            <p:cNvGrpSpPr/>
            <p:nvPr/>
          </p:nvGrpSpPr>
          <p:grpSpPr>
            <a:xfrm>
              <a:off x="2031922" y="916282"/>
              <a:ext cx="7545184" cy="2103120"/>
              <a:chOff x="2031922" y="916282"/>
              <a:chExt cx="7545184" cy="2103120"/>
            </a:xfrm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DEEDE153-D887-A442-B403-9755F27DC845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2031922" y="916282"/>
                <a:ext cx="7545184" cy="2103120"/>
                <a:chOff x="278780" y="-365497"/>
                <a:chExt cx="7426714" cy="2070098"/>
              </a:xfrm>
            </p:grpSpPr>
            <p:pic>
              <p:nvPicPr>
                <p:cNvPr id="61" name="Picture 60">
                  <a:extLst>
                    <a:ext uri="{FF2B5EF4-FFF2-40B4-BE49-F238E27FC236}">
                      <a16:creationId xmlns:a16="http://schemas.microsoft.com/office/drawing/2014/main" id="{FF9EDA86-D9EE-BA49-9EC7-243C758B903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38500" t="59083" r="37305"/>
                <a:stretch/>
              </p:blipFill>
              <p:spPr>
                <a:xfrm>
                  <a:off x="2054591" y="559210"/>
                  <a:ext cx="939633" cy="1122422"/>
                </a:xfrm>
                <a:prstGeom prst="rect">
                  <a:avLst/>
                </a:prstGeom>
              </p:spPr>
            </p:pic>
            <p:pic>
              <p:nvPicPr>
                <p:cNvPr id="63" name="Picture 62">
                  <a:extLst>
                    <a:ext uri="{FF2B5EF4-FFF2-40B4-BE49-F238E27FC236}">
                      <a16:creationId xmlns:a16="http://schemas.microsoft.com/office/drawing/2014/main" id="{AC03C4C4-7F14-BA47-9308-9915726011F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35317" t="52859" r="37613"/>
                <a:stretch/>
              </p:blipFill>
              <p:spPr>
                <a:xfrm>
                  <a:off x="2841720" y="388459"/>
                  <a:ext cx="1051254" cy="1293173"/>
                </a:xfrm>
                <a:prstGeom prst="rect">
                  <a:avLst/>
                </a:prstGeom>
              </p:spPr>
            </p:pic>
            <p:pic>
              <p:nvPicPr>
                <p:cNvPr id="65" name="Picture 64">
                  <a:extLst>
                    <a:ext uri="{FF2B5EF4-FFF2-40B4-BE49-F238E27FC236}">
                      <a16:creationId xmlns:a16="http://schemas.microsoft.com/office/drawing/2014/main" id="{5785B793-E478-F444-B311-D167EEAC212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l="35882" t="41234" r="34040"/>
                <a:stretch/>
              </p:blipFill>
              <p:spPr>
                <a:xfrm>
                  <a:off x="3738441" y="69557"/>
                  <a:ext cx="1168070" cy="1612075"/>
                </a:xfrm>
                <a:prstGeom prst="rect">
                  <a:avLst/>
                </a:prstGeom>
              </p:spPr>
            </p:pic>
            <p:pic>
              <p:nvPicPr>
                <p:cNvPr id="67" name="Picture 66">
                  <a:extLst>
                    <a:ext uri="{FF2B5EF4-FFF2-40B4-BE49-F238E27FC236}">
                      <a16:creationId xmlns:a16="http://schemas.microsoft.com/office/drawing/2014/main" id="{9ACB85A5-BEF8-5645-AF34-EE8236A9C5B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33549" t="33007" r="34335"/>
                <a:stretch/>
              </p:blipFill>
              <p:spPr>
                <a:xfrm>
                  <a:off x="4686360" y="-179238"/>
                  <a:ext cx="1247241" cy="1837737"/>
                </a:xfrm>
                <a:prstGeom prst="rect">
                  <a:avLst/>
                </a:prstGeom>
              </p:spPr>
            </p:pic>
            <p:pic>
              <p:nvPicPr>
                <p:cNvPr id="69" name="Picture 68">
                  <a:extLst>
                    <a:ext uri="{FF2B5EF4-FFF2-40B4-BE49-F238E27FC236}">
                      <a16:creationId xmlns:a16="http://schemas.microsoft.com/office/drawing/2014/main" id="{F591BDD2-874B-0C4B-AB4D-09FDB422FDE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l="36495" t="25374" r="32567"/>
                <a:stretch/>
              </p:blipFill>
              <p:spPr>
                <a:xfrm>
                  <a:off x="5812610" y="-365497"/>
                  <a:ext cx="1201472" cy="2047129"/>
                </a:xfrm>
                <a:prstGeom prst="rect">
                  <a:avLst/>
                </a:prstGeom>
              </p:spPr>
            </p:pic>
            <p:pic>
              <p:nvPicPr>
                <p:cNvPr id="71" name="Picture 70">
                  <a:extLst>
                    <a:ext uri="{FF2B5EF4-FFF2-40B4-BE49-F238E27FC236}">
                      <a16:creationId xmlns:a16="http://schemas.microsoft.com/office/drawing/2014/main" id="{9DA8F56B-DA0F-544E-BBD3-0471D25BA1E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/>
                <a:srcRect l="38411" t="66549" r="38607"/>
                <a:stretch/>
              </p:blipFill>
              <p:spPr>
                <a:xfrm>
                  <a:off x="1271219" y="764013"/>
                  <a:ext cx="892522" cy="917619"/>
                </a:xfrm>
                <a:prstGeom prst="rect">
                  <a:avLst/>
                </a:prstGeom>
              </p:spPr>
            </p:pic>
            <p:pic>
              <p:nvPicPr>
                <p:cNvPr id="73" name="Picture 72">
                  <a:extLst>
                    <a:ext uri="{FF2B5EF4-FFF2-40B4-BE49-F238E27FC236}">
                      <a16:creationId xmlns:a16="http://schemas.microsoft.com/office/drawing/2014/main" id="{07572A7C-24E2-FC47-90A6-08F84F6C36C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/>
                <a:srcRect l="40993" t="75173" r="41181"/>
                <a:stretch/>
              </p:blipFill>
              <p:spPr>
                <a:xfrm>
                  <a:off x="693694" y="977461"/>
                  <a:ext cx="692276" cy="681038"/>
                </a:xfrm>
                <a:prstGeom prst="rect">
                  <a:avLst/>
                </a:prstGeom>
              </p:spPr>
            </p:pic>
            <p:pic>
              <p:nvPicPr>
                <p:cNvPr id="75" name="Picture 74">
                  <a:extLst>
                    <a:ext uri="{FF2B5EF4-FFF2-40B4-BE49-F238E27FC236}">
                      <a16:creationId xmlns:a16="http://schemas.microsoft.com/office/drawing/2014/main" id="{19AA3B99-E577-4C4A-BF97-DAFF52FA6C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/>
                <a:srcRect l="43760" t="87102" r="44189"/>
                <a:stretch/>
              </p:blipFill>
              <p:spPr>
                <a:xfrm>
                  <a:off x="278780" y="1304693"/>
                  <a:ext cx="468017" cy="353806"/>
                </a:xfrm>
                <a:prstGeom prst="rect">
                  <a:avLst/>
                </a:prstGeom>
              </p:spPr>
            </p:pic>
            <p:pic>
              <p:nvPicPr>
                <p:cNvPr id="76" name="Picture 75">
                  <a:extLst>
                    <a:ext uri="{FF2B5EF4-FFF2-40B4-BE49-F238E27FC236}">
                      <a16:creationId xmlns:a16="http://schemas.microsoft.com/office/drawing/2014/main" id="{085C01E6-BDA0-5F45-AC5D-D20869049B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1"/>
                <a:srcRect l="79467" t="2317" r="12060" b="62732"/>
                <a:stretch/>
              </p:blipFill>
              <p:spPr>
                <a:xfrm>
                  <a:off x="7002931" y="-342528"/>
                  <a:ext cx="702563" cy="2047129"/>
                </a:xfrm>
                <a:prstGeom prst="rect">
                  <a:avLst/>
                </a:prstGeom>
              </p:spPr>
            </p:pic>
          </p:grpSp>
          <p:sp>
            <p:nvSpPr>
              <p:cNvPr id="80" name="Down Arrow 79">
                <a:extLst>
                  <a:ext uri="{FF2B5EF4-FFF2-40B4-BE49-F238E27FC236}">
                    <a16:creationId xmlns:a16="http://schemas.microsoft.com/office/drawing/2014/main" id="{6B0F0EDE-956C-B047-9861-9DD03FF72BCA}"/>
                  </a:ext>
                </a:extLst>
              </p:cNvPr>
              <p:cNvSpPr/>
              <p:nvPr/>
            </p:nvSpPr>
            <p:spPr>
              <a:xfrm rot="18268074">
                <a:off x="3830443" y="1725269"/>
                <a:ext cx="149802" cy="513791"/>
              </a:xfrm>
              <a:prstGeom prst="downArrow">
                <a:avLst>
                  <a:gd name="adj1" fmla="val 50000"/>
                  <a:gd name="adj2" fmla="val 176744"/>
                </a:avLst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3FBD0F6-E12A-5B49-910D-689B57B5DBD9}"/>
                </a:ext>
              </a:extLst>
            </p:cNvPr>
            <p:cNvSpPr txBox="1"/>
            <p:nvPr/>
          </p:nvSpPr>
          <p:spPr>
            <a:xfrm>
              <a:off x="8763399" y="613994"/>
              <a:ext cx="8803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Rigidity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36390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BE9BD1E7-DF7E-3E4B-B4E2-B3560B4FEDFF}"/>
              </a:ext>
            </a:extLst>
          </p:cNvPr>
          <p:cNvSpPr txBox="1"/>
          <p:nvPr/>
        </p:nvSpPr>
        <p:spPr>
          <a:xfrm>
            <a:off x="9465594" y="5985276"/>
            <a:ext cx="25888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Hong et al,</a:t>
            </a:r>
            <a:br>
              <a:rPr lang="en-US" dirty="0"/>
            </a:br>
            <a:r>
              <a:rPr lang="en-US" dirty="0"/>
              <a:t>Developmental Cell, 2016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C17EC2-7B0A-5C4E-91E4-7642A092EB7C}"/>
              </a:ext>
            </a:extLst>
          </p:cNvPr>
          <p:cNvSpPr txBox="1"/>
          <p:nvPr/>
        </p:nvSpPr>
        <p:spPr>
          <a:xfrm>
            <a:off x="838200" y="4624982"/>
            <a:ext cx="816499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APX1</a:t>
            </a:r>
            <a:r>
              <a:rPr lang="en-US" sz="2000" dirty="0"/>
              <a:t> and </a:t>
            </a:r>
            <a:r>
              <a:rPr lang="en-US" sz="2000" i="1" dirty="0"/>
              <a:t>CAT2</a:t>
            </a:r>
            <a:r>
              <a:rPr lang="en-US" sz="2000" dirty="0"/>
              <a:t>: two genes that decrease ROS. </a:t>
            </a:r>
          </a:p>
          <a:p>
            <a:r>
              <a:rPr lang="en-US" sz="2000" i="1" dirty="0"/>
              <a:t>RBOHD</a:t>
            </a:r>
            <a:r>
              <a:rPr lang="en-US" sz="2000" dirty="0"/>
              <a:t>: a gene that produces ROS</a:t>
            </a:r>
          </a:p>
          <a:p>
            <a:endParaRPr lang="en-US" sz="2000" dirty="0"/>
          </a:p>
          <a:p>
            <a:r>
              <a:rPr lang="en-US" sz="2000" dirty="0"/>
              <a:t>Right: In sepals, CAT2 overexpression causes delayed initiation of arrest front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650DB1-11FF-8E4B-955F-C3FD5A0F2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78094"/>
            <a:ext cx="3559195" cy="334983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39B22F-9AE7-2E47-9E2C-94F5BDC405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9582" y="1172882"/>
            <a:ext cx="5981700" cy="31877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9A8D58B-5366-2246-989E-E4568B24CB10}"/>
              </a:ext>
            </a:extLst>
          </p:cNvPr>
          <p:cNvSpPr txBox="1">
            <a:spLocks/>
          </p:cNvSpPr>
          <p:nvPr/>
        </p:nvSpPr>
        <p:spPr>
          <a:xfrm>
            <a:off x="436755" y="0"/>
            <a:ext cx="11755245" cy="681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Sepal shape is affected by the overexpression of ROS-related genes</a:t>
            </a:r>
          </a:p>
        </p:txBody>
      </p:sp>
    </p:spTree>
    <p:extLst>
      <p:ext uri="{BB962C8B-B14F-4D97-AF65-F5344CB8AC3E}">
        <p14:creationId xmlns:p14="http://schemas.microsoft.com/office/powerpoint/2010/main" val="1168891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650DB1-11FF-8E4B-955F-C3FD5A0F23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46"/>
          <a:stretch/>
        </p:blipFill>
        <p:spPr>
          <a:xfrm>
            <a:off x="8705348" y="575718"/>
            <a:ext cx="3206731" cy="2859792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9A8D58B-5366-2246-989E-E4568B24CB10}"/>
              </a:ext>
            </a:extLst>
          </p:cNvPr>
          <p:cNvSpPr txBox="1">
            <a:spLocks/>
          </p:cNvSpPr>
          <p:nvPr/>
        </p:nvSpPr>
        <p:spPr>
          <a:xfrm>
            <a:off x="436755" y="0"/>
            <a:ext cx="11755245" cy="681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Sepal shape is affected by the overexpression of ROS-related genes</a:t>
            </a: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D1998057-FB1F-3A4A-8EA8-C7D6A8029F43}"/>
              </a:ext>
            </a:extLst>
          </p:cNvPr>
          <p:cNvGrpSpPr/>
          <p:nvPr/>
        </p:nvGrpSpPr>
        <p:grpSpPr>
          <a:xfrm>
            <a:off x="621755" y="575718"/>
            <a:ext cx="7529301" cy="2064503"/>
            <a:chOff x="844775" y="575718"/>
            <a:chExt cx="7529301" cy="206450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753818B-D34A-F448-B8E6-8F8531B626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8500" t="59083" r="37305"/>
            <a:stretch/>
          </p:blipFill>
          <p:spPr>
            <a:xfrm>
              <a:off x="2626938" y="1497926"/>
              <a:ext cx="937093" cy="1119388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FF767E2-ED2D-0B42-A6BC-4F2B89AC72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5317" t="52859" r="37613"/>
            <a:stretch/>
          </p:blipFill>
          <p:spPr>
            <a:xfrm>
              <a:off x="3434242" y="1327636"/>
              <a:ext cx="1048413" cy="1289678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24830DD-778F-7A43-A9EF-BEE7E0071A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5882" t="41234" r="34040"/>
            <a:stretch/>
          </p:blipFill>
          <p:spPr>
            <a:xfrm>
              <a:off x="4350841" y="1009596"/>
              <a:ext cx="1164913" cy="1607718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CF8C1B4-C37D-EE42-BFA0-9781C88171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33549" t="33007" r="34335"/>
            <a:stretch/>
          </p:blipFill>
          <p:spPr>
            <a:xfrm>
              <a:off x="5318500" y="761474"/>
              <a:ext cx="1243870" cy="183277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F84CB75-033F-E947-893C-ADDE899CFC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36495" t="25374" r="32567"/>
            <a:stretch/>
          </p:blipFill>
          <p:spPr>
            <a:xfrm>
              <a:off x="6464008" y="575718"/>
              <a:ext cx="1198225" cy="2041596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C692D92-9F3A-AA47-8888-8EF895F85D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38411" t="66549" r="38607"/>
            <a:stretch/>
          </p:blipFill>
          <p:spPr>
            <a:xfrm>
              <a:off x="1834531" y="1702175"/>
              <a:ext cx="890110" cy="915139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B61A7682-53E3-6A4A-B839-434368612E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40993" t="75173" r="41181"/>
            <a:stretch/>
          </p:blipFill>
          <p:spPr>
            <a:xfrm>
              <a:off x="1258568" y="1915046"/>
              <a:ext cx="690405" cy="679197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87099BF-DE2E-DC49-8C2B-E2B6FD8F68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43760" t="87102" r="44189"/>
            <a:stretch/>
          </p:blipFill>
          <p:spPr>
            <a:xfrm>
              <a:off x="844775" y="2241394"/>
              <a:ext cx="466752" cy="35285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E30AB2BE-2823-F543-96AB-6AADB868DB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79467" t="2317" r="12060" b="62732"/>
            <a:stretch/>
          </p:blipFill>
          <p:spPr>
            <a:xfrm>
              <a:off x="7673412" y="598625"/>
              <a:ext cx="700664" cy="2041596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11FE5C0-14C6-6244-8200-4698EABB01FD}"/>
                </a:ext>
              </a:extLst>
            </p:cNvPr>
            <p:cNvSpPr txBox="1"/>
            <p:nvPr/>
          </p:nvSpPr>
          <p:spPr>
            <a:xfrm>
              <a:off x="850980" y="739283"/>
              <a:ext cx="233006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“WT”</a:t>
              </a:r>
            </a:p>
            <a:p>
              <a:r>
                <a:rPr lang="en-US" dirty="0"/>
                <a:t>AF Initiation Height = 6</a:t>
              </a:r>
            </a:p>
          </p:txBody>
        </p:sp>
        <p:sp>
          <p:nvSpPr>
            <p:cNvPr id="50" name="Down Arrow 49">
              <a:extLst>
                <a:ext uri="{FF2B5EF4-FFF2-40B4-BE49-F238E27FC236}">
                  <a16:creationId xmlns:a16="http://schemas.microsoft.com/office/drawing/2014/main" id="{EE20294A-5328-2042-B471-32FD0A28CE72}"/>
                </a:ext>
              </a:extLst>
            </p:cNvPr>
            <p:cNvSpPr/>
            <p:nvPr/>
          </p:nvSpPr>
          <p:spPr>
            <a:xfrm rot="18268074">
              <a:off x="2613881" y="1373679"/>
              <a:ext cx="149802" cy="513791"/>
            </a:xfrm>
            <a:prstGeom prst="downArrow">
              <a:avLst>
                <a:gd name="adj1" fmla="val 50000"/>
                <a:gd name="adj2" fmla="val 176744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9C1CF30F-D553-CB43-9D9D-4EDAD9DFDEB4}"/>
              </a:ext>
            </a:extLst>
          </p:cNvPr>
          <p:cNvGrpSpPr/>
          <p:nvPr/>
        </p:nvGrpSpPr>
        <p:grpSpPr>
          <a:xfrm>
            <a:off x="621755" y="2981578"/>
            <a:ext cx="4621170" cy="1348432"/>
            <a:chOff x="833370" y="4867862"/>
            <a:chExt cx="4621170" cy="1348432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CA7A2ED0-5E18-E644-B962-9C7379FBCF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43787" t="81600" r="43021"/>
            <a:stretch/>
          </p:blipFill>
          <p:spPr>
            <a:xfrm>
              <a:off x="833370" y="5711532"/>
              <a:ext cx="512329" cy="504762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228B4CC1-92C1-3C42-8EF8-645B790691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39291" t="69980" r="40001"/>
            <a:stretch/>
          </p:blipFill>
          <p:spPr>
            <a:xfrm>
              <a:off x="1157030" y="5392780"/>
              <a:ext cx="804176" cy="823513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D87B0887-5AD1-DE46-BD21-A581D841B3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39501" t="68787" r="39792"/>
            <a:stretch/>
          </p:blipFill>
          <p:spPr>
            <a:xfrm>
              <a:off x="1883646" y="5360074"/>
              <a:ext cx="804176" cy="856220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98AF7EA9-69BC-A144-8B42-F2EABF3D84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38844" t="61342" r="37576"/>
            <a:stretch/>
          </p:blipFill>
          <p:spPr>
            <a:xfrm>
              <a:off x="2665550" y="5155824"/>
              <a:ext cx="915750" cy="1060469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18A960E5-9979-D14D-BF47-5F97FFB946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/>
            <a:srcRect l="39501" t="56726" r="36215"/>
            <a:stretch/>
          </p:blipFill>
          <p:spPr>
            <a:xfrm>
              <a:off x="3523448" y="5029200"/>
              <a:ext cx="943053" cy="1187094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BB2685A8-579A-1041-A8D2-0045B08EFD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/>
            <a:srcRect l="38983" t="50844" r="34989"/>
            <a:stretch/>
          </p:blipFill>
          <p:spPr>
            <a:xfrm>
              <a:off x="4443732" y="4867862"/>
              <a:ext cx="1010808" cy="1348432"/>
            </a:xfrm>
            <a:prstGeom prst="rect">
              <a:avLst/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F1F7B8A-0C78-4E45-89C5-A6B165C69265}"/>
                </a:ext>
              </a:extLst>
            </p:cNvPr>
            <p:cNvSpPr txBox="1"/>
            <p:nvPr/>
          </p:nvSpPr>
          <p:spPr>
            <a:xfrm>
              <a:off x="844775" y="4867862"/>
              <a:ext cx="233006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“WT+RBOHD”</a:t>
              </a:r>
            </a:p>
            <a:p>
              <a:r>
                <a:rPr lang="en-US" dirty="0"/>
                <a:t>AF Initiation Height = 4</a:t>
              </a:r>
            </a:p>
          </p:txBody>
        </p:sp>
        <p:sp>
          <p:nvSpPr>
            <p:cNvPr id="52" name="Down Arrow 51">
              <a:extLst>
                <a:ext uri="{FF2B5EF4-FFF2-40B4-BE49-F238E27FC236}">
                  <a16:creationId xmlns:a16="http://schemas.microsoft.com/office/drawing/2014/main" id="{95E6F2A9-4A44-6248-A713-322AF97FDE2B}"/>
                </a:ext>
              </a:extLst>
            </p:cNvPr>
            <p:cNvSpPr/>
            <p:nvPr/>
          </p:nvSpPr>
          <p:spPr>
            <a:xfrm rot="17417996">
              <a:off x="1827568" y="5295261"/>
              <a:ext cx="149802" cy="513791"/>
            </a:xfrm>
            <a:prstGeom prst="downArrow">
              <a:avLst>
                <a:gd name="adj1" fmla="val 50000"/>
                <a:gd name="adj2" fmla="val 176744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B8BEBDE6-2DF1-0C4A-B9FA-8345D70150AD}"/>
              </a:ext>
            </a:extLst>
          </p:cNvPr>
          <p:cNvGrpSpPr/>
          <p:nvPr/>
        </p:nvGrpSpPr>
        <p:grpSpPr>
          <a:xfrm>
            <a:off x="633160" y="3614696"/>
            <a:ext cx="9382311" cy="2759555"/>
            <a:chOff x="783942" y="1582478"/>
            <a:chExt cx="9382311" cy="2759555"/>
          </a:xfrm>
        </p:grpSpPr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570A80AB-6BE0-F74A-99C8-30AEB28E5F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/>
            <a:srcRect l="43528" t="81599" r="44215"/>
            <a:stretch/>
          </p:blipFill>
          <p:spPr>
            <a:xfrm>
              <a:off x="833370" y="3831996"/>
              <a:ext cx="475983" cy="504763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CD756378-AA4C-8644-8FFA-B7AD792411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l="40616" t="68516" r="41299"/>
            <a:stretch/>
          </p:blipFill>
          <p:spPr>
            <a:xfrm>
              <a:off x="1235677" y="3473094"/>
              <a:ext cx="702335" cy="863666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59A52907-6368-0A45-8459-6FF7663927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/>
            <a:srcRect l="39048" t="61323" r="38817"/>
            <a:stretch/>
          </p:blipFill>
          <p:spPr>
            <a:xfrm>
              <a:off x="1878200" y="3275754"/>
              <a:ext cx="859598" cy="1061005"/>
            </a:xfrm>
            <a:prstGeom prst="rect">
              <a:avLst/>
            </a:prstGeom>
          </p:spPr>
        </p:pic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AC46EE33-D378-A84E-85DB-3B6109A80E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1"/>
            <a:srcRect l="38455" t="58800" r="36020"/>
            <a:stretch/>
          </p:blipFill>
          <p:spPr>
            <a:xfrm>
              <a:off x="2624914" y="3201277"/>
              <a:ext cx="991255" cy="1130209"/>
            </a:xfrm>
            <a:prstGeom prst="rect">
              <a:avLst/>
            </a:prstGeom>
          </p:spPr>
        </p:pic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48E25128-4864-8148-BE64-B9A345D273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2"/>
            <a:srcRect l="37266" t="49297" r="35150"/>
            <a:stretch/>
          </p:blipFill>
          <p:spPr>
            <a:xfrm>
              <a:off x="3452706" y="2945872"/>
              <a:ext cx="1071207" cy="1390887"/>
            </a:xfrm>
            <a:prstGeom prst="rect">
              <a:avLst/>
            </a:prstGeom>
          </p:spPr>
        </p:pic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9F1F49BD-F5FF-A046-BE01-47A7C941FB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3"/>
            <a:srcRect l="37521" t="41392" r="33404"/>
            <a:stretch/>
          </p:blipFill>
          <p:spPr>
            <a:xfrm>
              <a:off x="4438657" y="2734315"/>
              <a:ext cx="1129119" cy="1607718"/>
            </a:xfrm>
            <a:prstGeom prst="rect">
              <a:avLst/>
            </a:prstGeom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A4042246-9E48-4B42-8E2A-7F2676D4DF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4"/>
            <a:srcRect l="37663" t="33189" r="31554"/>
            <a:stretch/>
          </p:blipFill>
          <p:spPr>
            <a:xfrm>
              <a:off x="5454044" y="2498717"/>
              <a:ext cx="1195471" cy="183277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F64DCCE0-FBB7-1842-B088-07A38F3E9E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5"/>
            <a:srcRect l="37266" r="31950"/>
            <a:stretch/>
          </p:blipFill>
          <p:spPr>
            <a:xfrm>
              <a:off x="6551899" y="1582478"/>
              <a:ext cx="1195471" cy="274320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BC18C584-A1F3-EF42-AA87-0FACBFE3C1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6"/>
            <a:srcRect l="34544" r="32395"/>
            <a:stretch/>
          </p:blipFill>
          <p:spPr>
            <a:xfrm>
              <a:off x="7651110" y="1588287"/>
              <a:ext cx="1283918" cy="2743200"/>
            </a:xfrm>
            <a:prstGeom prst="rect">
              <a:avLst/>
            </a:prstGeom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B598124A-D484-FF49-95A5-0B77919AEA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7"/>
            <a:srcRect l="34518" r="30746"/>
            <a:stretch/>
          </p:blipFill>
          <p:spPr>
            <a:xfrm>
              <a:off x="8817290" y="1582478"/>
              <a:ext cx="1348963" cy="2743200"/>
            </a:xfrm>
            <a:prstGeom prst="rect">
              <a:avLst/>
            </a:prstGeom>
          </p:spPr>
        </p:pic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E83491E6-D8D1-3742-AF6E-11D93A8B99BF}"/>
                </a:ext>
              </a:extLst>
            </p:cNvPr>
            <p:cNvSpPr txBox="1"/>
            <p:nvPr/>
          </p:nvSpPr>
          <p:spPr>
            <a:xfrm>
              <a:off x="783942" y="2855040"/>
              <a:ext cx="233006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“WT+CAT2”</a:t>
              </a:r>
            </a:p>
            <a:p>
              <a:r>
                <a:rPr lang="en-US" dirty="0"/>
                <a:t>AF Initiation Height = 8</a:t>
              </a:r>
            </a:p>
          </p:txBody>
        </p:sp>
        <p:sp>
          <p:nvSpPr>
            <p:cNvPr id="76" name="Down Arrow 75">
              <a:extLst>
                <a:ext uri="{FF2B5EF4-FFF2-40B4-BE49-F238E27FC236}">
                  <a16:creationId xmlns:a16="http://schemas.microsoft.com/office/drawing/2014/main" id="{17ACFB0F-5C05-8D4B-B6E0-EF665DBB9783}"/>
                </a:ext>
              </a:extLst>
            </p:cNvPr>
            <p:cNvSpPr/>
            <p:nvPr/>
          </p:nvSpPr>
          <p:spPr>
            <a:xfrm rot="18268074">
              <a:off x="3571090" y="2764187"/>
              <a:ext cx="149802" cy="513791"/>
            </a:xfrm>
            <a:prstGeom prst="downArrow">
              <a:avLst>
                <a:gd name="adj1" fmla="val 50000"/>
                <a:gd name="adj2" fmla="val 176744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70580255-D777-0E41-A33D-95C8F6986E16}"/>
              </a:ext>
            </a:extLst>
          </p:cNvPr>
          <p:cNvSpPr txBox="1"/>
          <p:nvPr/>
        </p:nvSpPr>
        <p:spPr>
          <a:xfrm>
            <a:off x="9690627" y="3298288"/>
            <a:ext cx="25888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Hong et al,</a:t>
            </a:r>
            <a:br>
              <a:rPr lang="en-US" dirty="0"/>
            </a:br>
            <a:r>
              <a:rPr lang="en-US" dirty="0"/>
              <a:t>Developmental Cell, 2016</a:t>
            </a:r>
          </a:p>
        </p:txBody>
      </p:sp>
    </p:spTree>
    <p:extLst>
      <p:ext uri="{BB962C8B-B14F-4D97-AF65-F5344CB8AC3E}">
        <p14:creationId xmlns:p14="http://schemas.microsoft.com/office/powerpoint/2010/main" val="3788013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9A8D58B-5366-2246-989E-E4568B24CB10}"/>
              </a:ext>
            </a:extLst>
          </p:cNvPr>
          <p:cNvSpPr txBox="1">
            <a:spLocks/>
          </p:cNvSpPr>
          <p:nvPr/>
        </p:nvSpPr>
        <p:spPr>
          <a:xfrm>
            <a:off x="436755" y="0"/>
            <a:ext cx="11755245" cy="681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Changing anisotropy value affects shape of the leaf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05D97E-FF8B-1B48-9BC6-2A3A5D6C18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288" r="36961"/>
          <a:stretch/>
        </p:blipFill>
        <p:spPr>
          <a:xfrm>
            <a:off x="5575392" y="759175"/>
            <a:ext cx="1025257" cy="29260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0F44F6-BC19-2F47-9AE3-7E16143933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33" r="35407"/>
          <a:stretch/>
        </p:blipFill>
        <p:spPr>
          <a:xfrm>
            <a:off x="4072651" y="759175"/>
            <a:ext cx="1249360" cy="292608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490AF32-D1F8-8441-B557-F8DDE319E8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317" r="33598"/>
          <a:stretch/>
        </p:blipFill>
        <p:spPr>
          <a:xfrm>
            <a:off x="2711076" y="759175"/>
            <a:ext cx="1287673" cy="292608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13A0F82-183B-3643-99D4-CA53A2B39B1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843" r="30652"/>
          <a:stretch/>
        </p:blipFill>
        <p:spPr>
          <a:xfrm>
            <a:off x="1240322" y="759175"/>
            <a:ext cx="1470754" cy="292608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E2078DB-E070-8A44-A2E0-EBE438C1FD2E}"/>
              </a:ext>
            </a:extLst>
          </p:cNvPr>
          <p:cNvSpPr txBox="1"/>
          <p:nvPr/>
        </p:nvSpPr>
        <p:spPr>
          <a:xfrm>
            <a:off x="-17758" y="3692470"/>
            <a:ext cx="12041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Anisotropy</a:t>
            </a:r>
            <a:br>
              <a:rPr lang="en-US" dirty="0"/>
            </a:br>
            <a:r>
              <a:rPr lang="en-US" dirty="0"/>
              <a:t>value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935A4C9-1FD6-8348-B19E-1E07F70B514E}"/>
              </a:ext>
            </a:extLst>
          </p:cNvPr>
          <p:cNvSpPr txBox="1"/>
          <p:nvPr/>
        </p:nvSpPr>
        <p:spPr>
          <a:xfrm>
            <a:off x="1657302" y="3743202"/>
            <a:ext cx="4443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0.1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88719D3-6F7A-AD48-B264-FCA1481F651C}"/>
              </a:ext>
            </a:extLst>
          </p:cNvPr>
          <p:cNvSpPr txBox="1"/>
          <p:nvPr/>
        </p:nvSpPr>
        <p:spPr>
          <a:xfrm>
            <a:off x="3029468" y="3743202"/>
            <a:ext cx="4443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0.2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F671C4E-7472-7240-B7ED-1473BB7A9C98}"/>
              </a:ext>
            </a:extLst>
          </p:cNvPr>
          <p:cNvSpPr txBox="1"/>
          <p:nvPr/>
        </p:nvSpPr>
        <p:spPr>
          <a:xfrm>
            <a:off x="4430712" y="3743202"/>
            <a:ext cx="4443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0.3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CA21F4E-7DC0-C14C-9C98-5F6AB4D87A94}"/>
              </a:ext>
            </a:extLst>
          </p:cNvPr>
          <p:cNvSpPr txBox="1"/>
          <p:nvPr/>
        </p:nvSpPr>
        <p:spPr>
          <a:xfrm>
            <a:off x="5827997" y="3743202"/>
            <a:ext cx="4443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0.4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9DD5AE6-7CBD-7F42-B88A-CFB9B69D0FD7}"/>
              </a:ext>
            </a:extLst>
          </p:cNvPr>
          <p:cNvSpPr txBox="1"/>
          <p:nvPr/>
        </p:nvSpPr>
        <p:spPr>
          <a:xfrm>
            <a:off x="4094780" y="4934401"/>
            <a:ext cx="1241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Final shape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ADA8AD1-B05C-8040-ADDB-0ACAE06C5C81}"/>
              </a:ext>
            </a:extLst>
          </p:cNvPr>
          <p:cNvCxnSpPr>
            <a:cxnSpLocks/>
          </p:cNvCxnSpPr>
          <p:nvPr/>
        </p:nvCxnSpPr>
        <p:spPr>
          <a:xfrm>
            <a:off x="1397687" y="4846633"/>
            <a:ext cx="653086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Picture 55">
            <a:extLst>
              <a:ext uri="{FF2B5EF4-FFF2-40B4-BE49-F238E27FC236}">
                <a16:creationId xmlns:a16="http://schemas.microsoft.com/office/drawing/2014/main" id="{D9245CEA-36FF-CE4C-B106-6C47ABAAD34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246"/>
          <a:stretch/>
        </p:blipFill>
        <p:spPr>
          <a:xfrm>
            <a:off x="8375426" y="595755"/>
            <a:ext cx="3206731" cy="2859792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36CFE546-0153-B94D-9119-E18E41FFD557}"/>
              </a:ext>
            </a:extLst>
          </p:cNvPr>
          <p:cNvSpPr txBox="1"/>
          <p:nvPr/>
        </p:nvSpPr>
        <p:spPr>
          <a:xfrm>
            <a:off x="8543559" y="3353916"/>
            <a:ext cx="32635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Hong et al, Developmental Cell, 2016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9076E70-69CC-2C44-AA17-3A802905162D}"/>
              </a:ext>
            </a:extLst>
          </p:cNvPr>
          <p:cNvSpPr txBox="1"/>
          <p:nvPr/>
        </p:nvSpPr>
        <p:spPr>
          <a:xfrm>
            <a:off x="1361571" y="5452494"/>
            <a:ext cx="69817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However, we should be cautious when changing mechanical parameters </a:t>
            </a:r>
            <a:br>
              <a:rPr lang="en-US" dirty="0"/>
            </a:br>
            <a:r>
              <a:rPr lang="en-US" dirty="0"/>
              <a:t>(the change may not have physical relevance).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BE87776-32FD-3445-B102-63330F0818BC}"/>
              </a:ext>
            </a:extLst>
          </p:cNvPr>
          <p:cNvSpPr txBox="1"/>
          <p:nvPr/>
        </p:nvSpPr>
        <p:spPr>
          <a:xfrm>
            <a:off x="2348929" y="4015636"/>
            <a:ext cx="19004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Used in Hong et al, </a:t>
            </a:r>
            <a:br>
              <a:rPr lang="en-US" sz="1600" dirty="0"/>
            </a:br>
            <a:r>
              <a:rPr lang="en-US" sz="1600" dirty="0"/>
              <a:t>Developmental Cell, </a:t>
            </a:r>
            <a:br>
              <a:rPr lang="en-US" sz="1600" dirty="0"/>
            </a:br>
            <a:r>
              <a:rPr lang="en-US" sz="1600" dirty="0"/>
              <a:t>2016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B67D7F-655E-484D-8957-D88BC9D3DD6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8146" r="38763"/>
          <a:stretch/>
        </p:blipFill>
        <p:spPr>
          <a:xfrm>
            <a:off x="6972019" y="759175"/>
            <a:ext cx="956531" cy="29260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8AF9F4-C188-8E4E-A6B7-0AD76C4E2A58}"/>
              </a:ext>
            </a:extLst>
          </p:cNvPr>
          <p:cNvSpPr txBox="1"/>
          <p:nvPr/>
        </p:nvSpPr>
        <p:spPr>
          <a:xfrm>
            <a:off x="6731502" y="3743202"/>
            <a:ext cx="16118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Decrease linearly</a:t>
            </a:r>
            <a:br>
              <a:rPr lang="en-US" sz="1600" dirty="0"/>
            </a:br>
            <a:r>
              <a:rPr lang="en-US" sz="1600" dirty="0"/>
              <a:t>with height </a:t>
            </a:r>
            <a:br>
              <a:rPr lang="en-US" sz="1600" dirty="0"/>
            </a:br>
            <a:r>
              <a:rPr lang="en-US" sz="1600" dirty="0"/>
              <a:t>from 0.6 to 0.1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F34AAFB-F988-F141-B705-38C316F784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14610" y="4158700"/>
            <a:ext cx="3536653" cy="19710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16258A4-C465-BC44-A7A5-43EF59F0D323}"/>
              </a:ext>
            </a:extLst>
          </p:cNvPr>
          <p:cNvSpPr txBox="1"/>
          <p:nvPr/>
        </p:nvSpPr>
        <p:spPr>
          <a:xfrm>
            <a:off x="8546494" y="6128426"/>
            <a:ext cx="32728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Hervieux et al., Current biology, 2016</a:t>
            </a:r>
          </a:p>
        </p:txBody>
      </p:sp>
    </p:spTree>
    <p:extLst>
      <p:ext uri="{BB962C8B-B14F-4D97-AF65-F5344CB8AC3E}">
        <p14:creationId xmlns:p14="http://schemas.microsoft.com/office/powerpoint/2010/main" val="1937022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</TotalTime>
  <Words>535</Words>
  <Application>Microsoft Macintosh PowerPoint</Application>
  <PresentationFormat>Widescreen</PresentationFormat>
  <Paragraphs>78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Demonstration of the Implemented Arrest Front  in the Sepal Model</vt:lpstr>
      <vt:lpstr>Assumptions in the implemented arrest front</vt:lpstr>
      <vt:lpstr>Hypothesis 1 barely affects sepal shape</vt:lpstr>
      <vt:lpstr>Tuning parameters of the arrest front</vt:lpstr>
      <vt:lpstr>Tuning parameters of the arrest front</vt:lpstr>
      <vt:lpstr>The sepal model after parameter tuning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Shuyao Kong</dc:creator>
  <cp:lastModifiedBy>Shuyao Kong</cp:lastModifiedBy>
  <cp:revision>66</cp:revision>
  <dcterms:created xsi:type="dcterms:W3CDTF">2020-02-02T19:01:41Z</dcterms:created>
  <dcterms:modified xsi:type="dcterms:W3CDTF">2020-02-04T03:41:55Z</dcterms:modified>
</cp:coreProperties>
</file>

<file path=docProps/thumbnail.jpeg>
</file>